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Corbe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bel-italic.fntdata"/><Relationship Id="rId30" Type="http://schemas.openxmlformats.org/officeDocument/2006/relationships/font" Target="fonts/Corbel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rbel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0fdafe345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0fdafe345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0fdafe345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0fdafe345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fdafe34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0fdafe34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fdafe345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fdafe345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0fdafe34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0fdafe34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d30d81c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d30d81c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30d81c6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30d81c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69c04f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269c04f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269c04f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269c04f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img source: https://deployplace.com/blog/gitlab-vs-github/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d30d81c6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d30d81c6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0fdafe34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0fdafe3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236877a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236877a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0fdafe34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0fdafe3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0fdafe34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0fdafe3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0fdafe3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0fdafe3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36877a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236877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0fdafe34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0fdafe3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0fdafe345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0fdafe345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Relationship Id="rId5" Type="http://schemas.openxmlformats.org/officeDocument/2006/relationships/image" Target="../media/image12.png"/><Relationship Id="rId6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8.gif"/><Relationship Id="rId5" Type="http://schemas.openxmlformats.org/officeDocument/2006/relationships/image" Target="../media/image22.png"/><Relationship Id="rId6" Type="http://schemas.openxmlformats.org/officeDocument/2006/relationships/hyperlink" Target="https://docs.github.com/es/github/getting-started-with-github/create-a-repo" TargetMode="External"/><Relationship Id="rId7" Type="http://schemas.openxmlformats.org/officeDocument/2006/relationships/hyperlink" Target="https://dribbble.com/niia_niia" TargetMode="External"/><Relationship Id="rId8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9.gif"/><Relationship Id="rId6" Type="http://schemas.openxmlformats.org/officeDocument/2006/relationships/image" Target="../media/image37.gif"/><Relationship Id="rId7" Type="http://schemas.openxmlformats.org/officeDocument/2006/relationships/image" Target="../media/image35.gif"/><Relationship Id="rId8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gif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5" Type="http://schemas.openxmlformats.org/officeDocument/2006/relationships/image" Target="../media/image14.gif"/><Relationship Id="rId6" Type="http://schemas.openxmlformats.org/officeDocument/2006/relationships/image" Target="../media/image29.png"/><Relationship Id="rId7" Type="http://schemas.openxmlformats.org/officeDocument/2006/relationships/hyperlink" Target="https://es.wikipedia.org/wiki/Microsoft" TargetMode="External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gif"/><Relationship Id="rId4" Type="http://schemas.openxmlformats.org/officeDocument/2006/relationships/image" Target="../media/image34.gif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s.wikipedia.org/wiki/Control_de_versiones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61042"/>
          <a:stretch/>
        </p:blipFill>
        <p:spPr>
          <a:xfrm>
            <a:off x="1038600" y="3198582"/>
            <a:ext cx="6948650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258" y="611950"/>
            <a:ext cx="3585956" cy="27208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74175" y="4883850"/>
            <a:ext cx="331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/>
              <a:t>https://rapidapi.com/blog/github-api-profile-automate-your-github-workflow/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333625" y="291925"/>
            <a:ext cx="3239100" cy="7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148375" y="4883850"/>
            <a:ext cx="854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https://aprendiendoarduino.wordpress.com/2019/09/01/repositorios-publicos-en-github/</a:t>
            </a:r>
            <a:endParaRPr sz="800"/>
          </a:p>
        </p:txBody>
      </p:sp>
      <p:grpSp>
        <p:nvGrpSpPr>
          <p:cNvPr id="160" name="Google Shape;160;p23"/>
          <p:cNvGrpSpPr/>
          <p:nvPr/>
        </p:nvGrpSpPr>
        <p:grpSpPr>
          <a:xfrm>
            <a:off x="772900" y="2063075"/>
            <a:ext cx="2114100" cy="1941300"/>
            <a:chOff x="1001500" y="2063075"/>
            <a:chExt cx="2114100" cy="1941300"/>
          </a:xfrm>
        </p:grpSpPr>
        <p:sp>
          <p:nvSpPr>
            <p:cNvPr id="161" name="Google Shape;161;p23"/>
            <p:cNvSpPr/>
            <p:nvPr/>
          </p:nvSpPr>
          <p:spPr>
            <a:xfrm>
              <a:off x="1001500" y="2063075"/>
              <a:ext cx="2114100" cy="194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 txBox="1"/>
            <p:nvPr/>
          </p:nvSpPr>
          <p:spPr>
            <a:xfrm>
              <a:off x="1061300" y="2199075"/>
              <a:ext cx="19782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600">
                  <a:solidFill>
                    <a:srgbClr val="333333"/>
                  </a:solidFill>
                  <a:latin typeface="Corbel"/>
                  <a:ea typeface="Corbel"/>
                  <a:cs typeface="Corbel"/>
                  <a:sym typeface="Corbel"/>
                </a:rPr>
                <a:t>Plataforma creada para que los desarrolladores suban el código de sus aplicaciones y herramientas.</a:t>
              </a:r>
              <a:endParaRPr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27504" l="0" r="0" t="0"/>
          <a:stretch/>
        </p:blipFill>
        <p:spPr>
          <a:xfrm rot="5400000">
            <a:off x="-284674" y="256874"/>
            <a:ext cx="1292824" cy="7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908900" y="293925"/>
            <a:ext cx="185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latin typeface="Roboto"/>
                <a:ea typeface="Roboto"/>
                <a:cs typeface="Roboto"/>
                <a:sym typeface="Roboto"/>
              </a:rPr>
              <a:t>¿Qué es?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31351" l="10063" r="0" t="0"/>
          <a:stretch/>
        </p:blipFill>
        <p:spPr>
          <a:xfrm rot="5400000">
            <a:off x="-374025" y="321100"/>
            <a:ext cx="1601100" cy="92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3"/>
          <p:cNvGrpSpPr/>
          <p:nvPr/>
        </p:nvGrpSpPr>
        <p:grpSpPr>
          <a:xfrm>
            <a:off x="3268000" y="1000900"/>
            <a:ext cx="5723602" cy="3253161"/>
            <a:chOff x="3268000" y="1000900"/>
            <a:chExt cx="5723602" cy="3253161"/>
          </a:xfrm>
        </p:grpSpPr>
        <p:pic>
          <p:nvPicPr>
            <p:cNvPr id="167" name="Google Shape;16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8000" y="1153525"/>
              <a:ext cx="5723602" cy="3100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3"/>
            <p:cNvSpPr/>
            <p:nvPr/>
          </p:nvSpPr>
          <p:spPr>
            <a:xfrm>
              <a:off x="4698650" y="1000900"/>
              <a:ext cx="1125900" cy="10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9" name="Google Shape;16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7975" y="1037675"/>
              <a:ext cx="1000801" cy="1000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5094050" y="2054275"/>
            <a:ext cx="3579300" cy="19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 flipH="1">
            <a:off x="5543475" y="291925"/>
            <a:ext cx="3239100" cy="7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27504" l="0" r="0" t="0"/>
          <a:stretch/>
        </p:blipFill>
        <p:spPr>
          <a:xfrm flipH="1" rot="-5400000">
            <a:off x="8108050" y="256874"/>
            <a:ext cx="1292824" cy="7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5548850" y="278425"/>
            <a:ext cx="272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latin typeface="Roboto"/>
                <a:ea typeface="Roboto"/>
                <a:cs typeface="Roboto"/>
                <a:sym typeface="Roboto"/>
              </a:rPr>
              <a:t>Repositorios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216350" y="1001127"/>
            <a:ext cx="4147515" cy="4047624"/>
            <a:chOff x="4024500" y="1001127"/>
            <a:chExt cx="4147515" cy="4047624"/>
          </a:xfrm>
        </p:grpSpPr>
        <p:pic>
          <p:nvPicPr>
            <p:cNvPr id="179" name="Google Shape;17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67525" y="1001127"/>
              <a:ext cx="3588376" cy="269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24500" y="2357450"/>
              <a:ext cx="4147515" cy="2691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 txBox="1"/>
            <p:nvPr/>
          </p:nvSpPr>
          <p:spPr>
            <a:xfrm>
              <a:off x="5470250" y="3486050"/>
              <a:ext cx="171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latin typeface="Droid Sans"/>
                  <a:ea typeface="Droid Sans"/>
                  <a:cs typeface="Droid Sans"/>
                  <a:sym typeface="Droid Sans"/>
                </a:rPr>
                <a:t>Remoto</a:t>
              </a:r>
              <a:endParaRPr b="1"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82" name="Google Shape;182;p24"/>
          <p:cNvSpPr txBox="1"/>
          <p:nvPr/>
        </p:nvSpPr>
        <p:spPr>
          <a:xfrm>
            <a:off x="5337650" y="3185725"/>
            <a:ext cx="323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https://docs.github.com/es/github/getting-started-with-github/create-a-repo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5731850" y="2349200"/>
            <a:ext cx="23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¿Quieres aprender a crear un repositorio en Github?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Visita:</a:t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111275" y="4883850"/>
            <a:ext cx="357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/>
              <a:t>Gif by: </a:t>
            </a:r>
            <a:r>
              <a:rPr lang="es-419" sz="700">
                <a:solidFill>
                  <a:srgbClr val="3D3D4E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Nadiia B.</a:t>
            </a:r>
            <a:r>
              <a:rPr lang="es-419" sz="700"/>
              <a:t>(https://dribbble.com/shots/1899338-Yogocat-Animation)</a:t>
            </a:r>
            <a:endParaRPr sz="700"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8">
            <a:alphaModFix/>
          </a:blip>
          <a:srcRect b="31351" l="10063" r="0" t="0"/>
          <a:stretch/>
        </p:blipFill>
        <p:spPr>
          <a:xfrm rot="-5400000">
            <a:off x="7953912" y="61850"/>
            <a:ext cx="1601100" cy="9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531650" y="1905925"/>
            <a:ext cx="2621100" cy="194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33625" y="291925"/>
            <a:ext cx="3239100" cy="7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27504" l="0" r="0" t="0"/>
          <a:stretch/>
        </p:blipFill>
        <p:spPr>
          <a:xfrm rot="5400000">
            <a:off x="-284674" y="256874"/>
            <a:ext cx="1292824" cy="7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908900" y="370125"/>
            <a:ext cx="281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latin typeface="Roboto"/>
                <a:ea typeface="Roboto"/>
                <a:cs typeface="Roboto"/>
                <a:sym typeface="Roboto"/>
              </a:rPr>
              <a:t>Repositorios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890150" y="2171550"/>
            <a:ext cx="1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Locales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78950" y="2732475"/>
            <a:ext cx="212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Cada desarrollador puede tener una copia del proyecto en su PC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148375" y="4883850"/>
            <a:ext cx="854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Img from https://phpenthusiast.com/theme/assets/images/blog/git/git_central_vs_remote_repositories.jpg</a:t>
            </a:r>
            <a:endParaRPr sz="800"/>
          </a:p>
        </p:txBody>
      </p:sp>
      <p:grpSp>
        <p:nvGrpSpPr>
          <p:cNvPr id="197" name="Google Shape;197;p25"/>
          <p:cNvGrpSpPr/>
          <p:nvPr/>
        </p:nvGrpSpPr>
        <p:grpSpPr>
          <a:xfrm>
            <a:off x="3572725" y="1016625"/>
            <a:ext cx="5119299" cy="3864025"/>
            <a:chOff x="3572725" y="1016625"/>
            <a:chExt cx="5119299" cy="3864025"/>
          </a:xfrm>
        </p:grpSpPr>
        <p:pic>
          <p:nvPicPr>
            <p:cNvPr id="198" name="Google Shape;19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72725" y="1016625"/>
              <a:ext cx="5119299" cy="386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5"/>
            <p:cNvSpPr/>
            <p:nvPr/>
          </p:nvSpPr>
          <p:spPr>
            <a:xfrm>
              <a:off x="3772750" y="2905375"/>
              <a:ext cx="4498500" cy="122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" name="Google Shape;20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9575" y="2900100"/>
              <a:ext cx="1292825" cy="129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25579" y="2881785"/>
              <a:ext cx="1292825" cy="127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61448" y="2858175"/>
              <a:ext cx="1388153" cy="1270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25"/>
          <p:cNvPicPr preferRelativeResize="0"/>
          <p:nvPr/>
        </p:nvPicPr>
        <p:blipFill rotWithShape="1">
          <a:blip r:embed="rId8">
            <a:alphaModFix/>
          </a:blip>
          <a:srcRect b="26772" l="0" r="0" t="0"/>
          <a:stretch/>
        </p:blipFill>
        <p:spPr>
          <a:xfrm rot="5400000">
            <a:off x="-494512" y="200612"/>
            <a:ext cx="1780250" cy="9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901" y="245100"/>
            <a:ext cx="5519826" cy="46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25" y="245100"/>
            <a:ext cx="1549225" cy="7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74175" y="4933300"/>
            <a:ext cx="550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/>
              <a:t>https://diegobersano.com.ar/2017/06/13/introduccion-a-git-repaso-a-los-conceptos-generales/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7"/>
          <p:cNvGrpSpPr/>
          <p:nvPr/>
        </p:nvGrpSpPr>
        <p:grpSpPr>
          <a:xfrm>
            <a:off x="-98924" y="-194976"/>
            <a:ext cx="3824524" cy="1780250"/>
            <a:chOff x="-98924" y="-194976"/>
            <a:chExt cx="3824524" cy="1780250"/>
          </a:xfrm>
        </p:grpSpPr>
        <p:sp>
          <p:nvSpPr>
            <p:cNvPr id="216" name="Google Shape;216;p27"/>
            <p:cNvSpPr/>
            <p:nvPr/>
          </p:nvSpPr>
          <p:spPr>
            <a:xfrm>
              <a:off x="333625" y="291925"/>
              <a:ext cx="3239100" cy="70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7" name="Google Shape;217;p27"/>
            <p:cNvPicPr preferRelativeResize="0"/>
            <p:nvPr/>
          </p:nvPicPr>
          <p:blipFill rotWithShape="1">
            <a:blip r:embed="rId3">
              <a:alphaModFix/>
            </a:blip>
            <a:srcRect b="27504" l="0" r="0" t="0"/>
            <a:stretch/>
          </p:blipFill>
          <p:spPr>
            <a:xfrm rot="5400000">
              <a:off x="-284674" y="256874"/>
              <a:ext cx="1292824" cy="779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7"/>
            <p:cNvSpPr txBox="1"/>
            <p:nvPr/>
          </p:nvSpPr>
          <p:spPr>
            <a:xfrm>
              <a:off x="908900" y="370125"/>
              <a:ext cx="2816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Roboto"/>
                  <a:ea typeface="Roboto"/>
                  <a:cs typeface="Roboto"/>
                  <a:sym typeface="Roboto"/>
                </a:rPr>
                <a:t>Sobre GitHub</a:t>
              </a:r>
              <a:endParaRPr b="1"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9" name="Google Shape;219;p27"/>
            <p:cNvPicPr preferRelativeResize="0"/>
            <p:nvPr/>
          </p:nvPicPr>
          <p:blipFill rotWithShape="1">
            <a:blip r:embed="rId4">
              <a:alphaModFix/>
            </a:blip>
            <a:srcRect b="26772" l="0" r="0" t="0"/>
            <a:stretch/>
          </p:blipFill>
          <p:spPr>
            <a:xfrm rot="5400000">
              <a:off x="-494512" y="200612"/>
              <a:ext cx="1780250" cy="98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7"/>
          <p:cNvGrpSpPr/>
          <p:nvPr/>
        </p:nvGrpSpPr>
        <p:grpSpPr>
          <a:xfrm>
            <a:off x="793750" y="1601100"/>
            <a:ext cx="3162900" cy="2911107"/>
            <a:chOff x="793750" y="1601100"/>
            <a:chExt cx="3162900" cy="2911107"/>
          </a:xfrm>
        </p:grpSpPr>
        <p:sp>
          <p:nvSpPr>
            <p:cNvPr id="221" name="Google Shape;221;p27"/>
            <p:cNvSpPr/>
            <p:nvPr/>
          </p:nvSpPr>
          <p:spPr>
            <a:xfrm>
              <a:off x="793750" y="1601100"/>
              <a:ext cx="3162900" cy="194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 txBox="1"/>
            <p:nvPr/>
          </p:nvSpPr>
          <p:spPr>
            <a:xfrm>
              <a:off x="902575" y="1707225"/>
              <a:ext cx="2893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24292E"/>
                  </a:solidFill>
                  <a:latin typeface="Roboto"/>
                  <a:ea typeface="Roboto"/>
                  <a:cs typeface="Roboto"/>
                  <a:sym typeface="Roboto"/>
                </a:rPr>
                <a:t>Si estás utilizando GitHub Free, puedes agregar colaboradores ilimitados en repositorios públicos y privados.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3" name="Google Shape;223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23845" y="3163582"/>
              <a:ext cx="2390999" cy="134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7"/>
          <p:cNvGrpSpPr/>
          <p:nvPr/>
        </p:nvGrpSpPr>
        <p:grpSpPr>
          <a:xfrm>
            <a:off x="5280650" y="1481500"/>
            <a:ext cx="3162900" cy="3087770"/>
            <a:chOff x="5280650" y="1481500"/>
            <a:chExt cx="3162900" cy="3087770"/>
          </a:xfrm>
        </p:grpSpPr>
        <p:sp>
          <p:nvSpPr>
            <p:cNvPr id="225" name="Google Shape;225;p27"/>
            <p:cNvSpPr/>
            <p:nvPr/>
          </p:nvSpPr>
          <p:spPr>
            <a:xfrm>
              <a:off x="5280650" y="1481500"/>
              <a:ext cx="3162900" cy="194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 txBox="1"/>
            <p:nvPr/>
          </p:nvSpPr>
          <p:spPr>
            <a:xfrm>
              <a:off x="5415500" y="1542050"/>
              <a:ext cx="289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latin typeface="Roboto"/>
                  <a:ea typeface="Roboto"/>
                  <a:cs typeface="Roboto"/>
                  <a:sym typeface="Roboto"/>
                </a:rPr>
                <a:t>El proyecto se puede descargar como archivo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7" name="Google Shape;227;p27"/>
            <p:cNvGrpSpPr/>
            <p:nvPr/>
          </p:nvGrpSpPr>
          <p:grpSpPr>
            <a:xfrm>
              <a:off x="5453750" y="2284995"/>
              <a:ext cx="2816700" cy="2284275"/>
              <a:chOff x="5453750" y="2284995"/>
              <a:chExt cx="2816700" cy="2284275"/>
            </a:xfrm>
          </p:grpSpPr>
          <p:pic>
            <p:nvPicPr>
              <p:cNvPr id="228" name="Google Shape;228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53750" y="2284995"/>
                <a:ext cx="2816700" cy="2284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p27"/>
              <p:cNvSpPr/>
              <p:nvPr/>
            </p:nvSpPr>
            <p:spPr>
              <a:xfrm>
                <a:off x="5453750" y="4151450"/>
                <a:ext cx="2816700" cy="358500"/>
              </a:xfrm>
              <a:prstGeom prst="rect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5972425" y="492200"/>
            <a:ext cx="20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Supera los 35 millones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 proyectos</a:t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153325" y="1936763"/>
            <a:ext cx="22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Ofrece hasta 500 MB gratis por repositorio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50" y="3919050"/>
            <a:ext cx="6987900" cy="9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00" y="3963750"/>
            <a:ext cx="6987900" cy="97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8"/>
          <p:cNvGrpSpPr/>
          <p:nvPr/>
        </p:nvGrpSpPr>
        <p:grpSpPr>
          <a:xfrm>
            <a:off x="-98924" y="-194976"/>
            <a:ext cx="3824524" cy="1780250"/>
            <a:chOff x="-98924" y="-194976"/>
            <a:chExt cx="3824524" cy="1780250"/>
          </a:xfrm>
        </p:grpSpPr>
        <p:sp>
          <p:nvSpPr>
            <p:cNvPr id="239" name="Google Shape;239;p28"/>
            <p:cNvSpPr/>
            <p:nvPr/>
          </p:nvSpPr>
          <p:spPr>
            <a:xfrm>
              <a:off x="333625" y="291925"/>
              <a:ext cx="3239100" cy="70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28"/>
            <p:cNvPicPr preferRelativeResize="0"/>
            <p:nvPr/>
          </p:nvPicPr>
          <p:blipFill rotWithShape="1">
            <a:blip r:embed="rId4">
              <a:alphaModFix/>
            </a:blip>
            <a:srcRect b="27504" l="0" r="0" t="0"/>
            <a:stretch/>
          </p:blipFill>
          <p:spPr>
            <a:xfrm rot="5400000">
              <a:off x="-284674" y="256874"/>
              <a:ext cx="1292824" cy="779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8"/>
            <p:cNvSpPr txBox="1"/>
            <p:nvPr/>
          </p:nvSpPr>
          <p:spPr>
            <a:xfrm>
              <a:off x="908900" y="370125"/>
              <a:ext cx="2816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Roboto"/>
                  <a:ea typeface="Roboto"/>
                  <a:cs typeface="Roboto"/>
                  <a:sym typeface="Roboto"/>
                </a:rPr>
                <a:t>Sobre GitHub</a:t>
              </a:r>
              <a:endParaRPr b="1"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2" name="Google Shape;242;p28"/>
            <p:cNvPicPr preferRelativeResize="0"/>
            <p:nvPr/>
          </p:nvPicPr>
          <p:blipFill rotWithShape="1">
            <a:blip r:embed="rId5">
              <a:alphaModFix/>
            </a:blip>
            <a:srcRect b="26772" l="0" r="0" t="0"/>
            <a:stretch/>
          </p:blipFill>
          <p:spPr>
            <a:xfrm rot="5400000">
              <a:off x="-494512" y="200612"/>
              <a:ext cx="1780250" cy="98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28"/>
          <p:cNvGrpSpPr/>
          <p:nvPr/>
        </p:nvGrpSpPr>
        <p:grpSpPr>
          <a:xfrm>
            <a:off x="4655574" y="1636963"/>
            <a:ext cx="3912751" cy="1139535"/>
            <a:chOff x="4655574" y="1789363"/>
            <a:chExt cx="3912751" cy="1139535"/>
          </a:xfrm>
        </p:grpSpPr>
        <p:pic>
          <p:nvPicPr>
            <p:cNvPr id="244" name="Google Shape;24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55574" y="1789363"/>
              <a:ext cx="2003100" cy="11395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8"/>
            <p:cNvSpPr txBox="1"/>
            <p:nvPr/>
          </p:nvSpPr>
          <p:spPr>
            <a:xfrm>
              <a:off x="6256225" y="1835775"/>
              <a:ext cx="2312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chemeClr val="dk1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El 4 de junio de 2018 </a:t>
              </a:r>
              <a:r>
                <a:rPr lang="es-419">
                  <a:solidFill>
                    <a:schemeClr val="dk1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Microsoft</a:t>
              </a:r>
              <a:r>
                <a:rPr lang="es-419">
                  <a:solidFill>
                    <a:schemeClr val="dk1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compró GitHub por la cantidad de 7500 millones de dólares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6" name="Google Shape;246;p28"/>
          <p:cNvSpPr txBox="1"/>
          <p:nvPr/>
        </p:nvSpPr>
        <p:spPr>
          <a:xfrm>
            <a:off x="1842275" y="3333750"/>
            <a:ext cx="52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Permite la publicación del repositorio como página web, para eso el repositorio debe contar con un archivo </a:t>
            </a:r>
            <a:r>
              <a:rPr i="1" lang="es-419">
                <a:latin typeface="Roboto"/>
                <a:ea typeface="Roboto"/>
                <a:cs typeface="Roboto"/>
                <a:sym typeface="Roboto"/>
              </a:rPr>
              <a:t>Index.html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1913" y="384350"/>
            <a:ext cx="1583430" cy="8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900" y="1661467"/>
            <a:ext cx="1583426" cy="110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 rotWithShape="1">
          <a:blip r:embed="rId3">
            <a:alphaModFix/>
          </a:blip>
          <a:srcRect b="0" l="0" r="0" t="66462"/>
          <a:stretch/>
        </p:blipFill>
        <p:spPr>
          <a:xfrm>
            <a:off x="152400" y="3084881"/>
            <a:ext cx="8839200" cy="14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037" y="-199000"/>
            <a:ext cx="3823925" cy="38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193" y="-5800"/>
            <a:ext cx="990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63" y="838713"/>
            <a:ext cx="3827175" cy="3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101" y="1247551"/>
            <a:ext cx="3314324" cy="33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1"/>
          <p:cNvGrpSpPr/>
          <p:nvPr/>
        </p:nvGrpSpPr>
        <p:grpSpPr>
          <a:xfrm>
            <a:off x="-27800" y="0"/>
            <a:ext cx="3753400" cy="1292824"/>
            <a:chOff x="-27800" y="0"/>
            <a:chExt cx="3753400" cy="1292824"/>
          </a:xfrm>
        </p:grpSpPr>
        <p:sp>
          <p:nvSpPr>
            <p:cNvPr id="267" name="Google Shape;267;p31"/>
            <p:cNvSpPr/>
            <p:nvPr/>
          </p:nvSpPr>
          <p:spPr>
            <a:xfrm>
              <a:off x="333625" y="291925"/>
              <a:ext cx="3239100" cy="70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" name="Google Shape;268;p31"/>
            <p:cNvPicPr preferRelativeResize="0"/>
            <p:nvPr/>
          </p:nvPicPr>
          <p:blipFill rotWithShape="1">
            <a:blip r:embed="rId5">
              <a:alphaModFix/>
            </a:blip>
            <a:srcRect b="27504" l="0" r="0" t="0"/>
            <a:stretch/>
          </p:blipFill>
          <p:spPr>
            <a:xfrm rot="5400000">
              <a:off x="-284674" y="256874"/>
              <a:ext cx="1292824" cy="779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1"/>
            <p:cNvSpPr txBox="1"/>
            <p:nvPr/>
          </p:nvSpPr>
          <p:spPr>
            <a:xfrm>
              <a:off x="908900" y="370125"/>
              <a:ext cx="2816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Roboto"/>
                  <a:ea typeface="Roboto"/>
                  <a:cs typeface="Roboto"/>
                  <a:sym typeface="Roboto"/>
                </a:rPr>
                <a:t>Y ahora...</a:t>
              </a:r>
              <a:endParaRPr b="1" sz="3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0" name="Google Shape;270;p31"/>
          <p:cNvSpPr txBox="1"/>
          <p:nvPr/>
        </p:nvSpPr>
        <p:spPr>
          <a:xfrm>
            <a:off x="27800" y="4865475"/>
            <a:ext cx="54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https://github.com/krman009/Octodex-Images-Links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653375" y="305825"/>
            <a:ext cx="29889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078925" y="305825"/>
            <a:ext cx="248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¿Qué es Git?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14175"/>
            <a:ext cx="85206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 un software de </a:t>
            </a:r>
            <a:r>
              <a:rPr lang="es-419" sz="17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de versiones</a:t>
            </a:r>
            <a:r>
              <a:rPr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pensando en la </a:t>
            </a:r>
            <a:r>
              <a:rPr b="1" lang="es-419" sz="17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eficiencia</a:t>
            </a:r>
            <a:r>
              <a:rPr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la </a:t>
            </a:r>
            <a:r>
              <a:rPr b="1" lang="es-419" sz="17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confiabilidad</a:t>
            </a:r>
            <a:r>
              <a:rPr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lang="es-419" sz="17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compatibilidad</a:t>
            </a:r>
            <a:r>
              <a:rPr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 mantenimiento de versiones de aplicaciones. </a:t>
            </a:r>
            <a:r>
              <a:rPr lang="es-419" sz="1700">
                <a:solidFill>
                  <a:srgbClr val="202122"/>
                </a:solidFill>
                <a:latin typeface="Roboto"/>
                <a:ea typeface="Roboto"/>
                <a:cs typeface="Roboto"/>
                <a:sym typeface="Roboto"/>
              </a:rPr>
              <a:t>Su propósito es llevar registro de los cambios en archivos de computadora incluyendo coordinar el trabajo que varias personas realizan sobre archivos compartidos en un repositorio de código.</a:t>
            </a:r>
            <a:endParaRPr sz="1700">
              <a:solidFill>
                <a:srgbClr val="2021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61375" y="3378488"/>
            <a:ext cx="4921500" cy="69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35375" y="3361688"/>
            <a:ext cx="46329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Fue creado por Linus Torvalds en 2005 para ser utilizado en el desarrollo del kernel de Linux.</a:t>
            </a:r>
            <a:endParaRPr b="1" sz="1600">
              <a:solidFill>
                <a:srgbClr val="2021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482" y="2712125"/>
            <a:ext cx="2816242" cy="20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15" y="163840"/>
            <a:ext cx="861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987675" y="355225"/>
            <a:ext cx="1972500" cy="558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  Ventajas</a:t>
            </a:r>
            <a:endParaRPr b="1" sz="30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0" y="204165"/>
            <a:ext cx="861000" cy="86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5"/>
          <p:cNvGrpSpPr/>
          <p:nvPr/>
        </p:nvGrpSpPr>
        <p:grpSpPr>
          <a:xfrm>
            <a:off x="987675" y="1577025"/>
            <a:ext cx="2876900" cy="946500"/>
            <a:chOff x="987675" y="1348425"/>
            <a:chExt cx="2876900" cy="946500"/>
          </a:xfrm>
        </p:grpSpPr>
        <p:pic>
          <p:nvPicPr>
            <p:cNvPr id="73" name="Google Shape;7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7675" y="1463800"/>
              <a:ext cx="558900" cy="5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5"/>
            <p:cNvSpPr txBox="1"/>
            <p:nvPr/>
          </p:nvSpPr>
          <p:spPr>
            <a:xfrm>
              <a:off x="1682075" y="1348425"/>
              <a:ext cx="2182500" cy="94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Revertir archivos y proyectos enteros a un estado anterior.</a:t>
              </a:r>
              <a:endParaRPr/>
            </a:p>
          </p:txBody>
        </p:sp>
      </p:grpSp>
      <p:grpSp>
        <p:nvGrpSpPr>
          <p:cNvPr id="75" name="Google Shape;75;p15"/>
          <p:cNvGrpSpPr/>
          <p:nvPr/>
        </p:nvGrpSpPr>
        <p:grpSpPr>
          <a:xfrm>
            <a:off x="5010675" y="1555150"/>
            <a:ext cx="2940900" cy="681000"/>
            <a:chOff x="5010675" y="1402750"/>
            <a:chExt cx="2940900" cy="681000"/>
          </a:xfrm>
        </p:grpSpPr>
        <p:pic>
          <p:nvPicPr>
            <p:cNvPr id="76" name="Google Shape;7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10675" y="1463795"/>
              <a:ext cx="687885" cy="5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5"/>
            <p:cNvSpPr txBox="1"/>
            <p:nvPr/>
          </p:nvSpPr>
          <p:spPr>
            <a:xfrm>
              <a:off x="5769075" y="1402750"/>
              <a:ext cx="2182500" cy="6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Comparar cambios a lo largo del tiempo.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" name="Google Shape;78;p15"/>
          <p:cNvGrpSpPr/>
          <p:nvPr/>
        </p:nvGrpSpPr>
        <p:grpSpPr>
          <a:xfrm>
            <a:off x="5079476" y="3239550"/>
            <a:ext cx="2968399" cy="946500"/>
            <a:chOff x="5079476" y="3163350"/>
            <a:chExt cx="2968399" cy="946500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79476" y="3361450"/>
              <a:ext cx="619075" cy="55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5"/>
            <p:cNvSpPr txBox="1"/>
            <p:nvPr/>
          </p:nvSpPr>
          <p:spPr>
            <a:xfrm>
              <a:off x="5865375" y="3163350"/>
              <a:ext cx="2182500" cy="94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Ver quién introdujo un posible error y en qué momento lo hizo.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814550" y="3361450"/>
            <a:ext cx="3146825" cy="688800"/>
            <a:chOff x="814550" y="3361450"/>
            <a:chExt cx="3146825" cy="6888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1778875" y="3365350"/>
              <a:ext cx="2182500" cy="6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Ver quién modificó por última vez algo.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3" name="Google Shape;8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4550" y="3361450"/>
              <a:ext cx="861000" cy="68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531650" y="358550"/>
            <a:ext cx="3882300" cy="5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1204200" y="319225"/>
            <a:ext cx="259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Instalando Git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124350" y="1650313"/>
            <a:ext cx="23532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 descarga desde el sitio </a:t>
            </a:r>
            <a:r>
              <a:rPr i="1" lang="es-419" sz="1700">
                <a:solidFill>
                  <a:srgbClr val="E691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www.git-scm.com</a:t>
            </a:r>
            <a:endParaRPr i="1" sz="1700">
              <a:solidFill>
                <a:srgbClr val="E691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225" y="1759075"/>
            <a:ext cx="3309775" cy="3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46875" y="3227450"/>
            <a:ext cx="50298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Windows, deberemos también bajar </a:t>
            </a:r>
            <a:r>
              <a:rPr b="1"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 Bash</a:t>
            </a: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Este paso no es necesario en macOS y Linux.</a:t>
            </a:r>
            <a:endParaRPr sz="1700">
              <a:solidFill>
                <a:srgbClr val="2021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608525" y="4080150"/>
            <a:ext cx="28959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7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 haremos accediendo al sitio </a:t>
            </a:r>
            <a:r>
              <a:rPr i="1" lang="es-419" sz="1700">
                <a:solidFill>
                  <a:srgbClr val="E691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www.gitforwindows.org</a:t>
            </a:r>
            <a:endParaRPr i="1" sz="1700">
              <a:solidFill>
                <a:srgbClr val="E691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6050"/>
            <a:ext cx="1944782" cy="154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250" y="3753000"/>
            <a:ext cx="2513751" cy="13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915" y="163840"/>
            <a:ext cx="861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531650" y="358550"/>
            <a:ext cx="4611900" cy="56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1078925" y="334850"/>
            <a:ext cx="4386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latin typeface="Roboto"/>
                <a:ea typeface="Roboto"/>
                <a:cs typeface="Roboto"/>
                <a:sym typeface="Roboto"/>
              </a:rPr>
              <a:t>Accediendo a Git Bash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25" y="2412225"/>
            <a:ext cx="2287450" cy="27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750" y="1205913"/>
            <a:ext cx="4982251" cy="14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-148025" y="1525850"/>
            <a:ext cx="3488400" cy="73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0" y="1525850"/>
            <a:ext cx="34884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Windows, podremos hacerlo desde el menú contextual: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804050" y="228650"/>
            <a:ext cx="3488400" cy="73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026050" y="228650"/>
            <a:ext cx="34884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También podremos acceder desde la terminal del VSC: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15" y="163840"/>
            <a:ext cx="861000" cy="8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4161738" y="2902325"/>
            <a:ext cx="5130600" cy="56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latin typeface="Roboto"/>
                <a:ea typeface="Roboto"/>
                <a:cs typeface="Roboto"/>
                <a:sym typeface="Roboto"/>
              </a:rPr>
              <a:t>Podremos usar Git por medio del comando ‘git’: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8662" y="3568050"/>
            <a:ext cx="4775326" cy="1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987675" y="355225"/>
            <a:ext cx="3336900" cy="558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Conceptos Clave</a:t>
            </a:r>
            <a:endParaRPr b="1" sz="30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9700" y="1934475"/>
            <a:ext cx="3026100" cy="410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Git Directory (</a:t>
            </a:r>
            <a:r>
              <a:rPr b="1" lang="es-419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Repositorio Local)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0" y="204165"/>
            <a:ext cx="861000" cy="8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63500" y="2386050"/>
            <a:ext cx="68448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s-419" sz="1400">
                <a:solidFill>
                  <a:schemeClr val="dk1"/>
                </a:solidFill>
                <a:highlight>
                  <a:srgbClr val="FFFFFF"/>
                </a:highlight>
              </a:rPr>
              <a:t>Es el proyecto en nuestra computadora con todos los archivos y sobre esta carpeta Git gestiona los cambios.</a:t>
            </a:r>
            <a:endParaRPr sz="125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59700" y="3045425"/>
            <a:ext cx="2988900" cy="410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s-419" sz="1537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Staging Area (</a:t>
            </a:r>
            <a:r>
              <a:rPr b="1" lang="es-419" sz="1537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Área</a:t>
            </a:r>
            <a:r>
              <a:rPr b="1" lang="es-419" sz="1537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de Montaje)</a:t>
            </a:r>
            <a:endParaRPr b="1" sz="1537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63500" y="3455525"/>
            <a:ext cx="70002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s-419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 un área intermedia donde se encuentra un archivo antes de confirmar los cambios.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9700" y="3856250"/>
            <a:ext cx="1065000" cy="410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Commits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63500" y="4302900"/>
            <a:ext cx="69039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s-419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Son los paquetes que nos van a permitir ir haciendo un seguimiento de los cambios que vamos realizando a  nuestro proyecto.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59700" y="1161050"/>
            <a:ext cx="3773400" cy="351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s-419" sz="1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Working Directory (Directorio de Trabajo)</a:t>
            </a:r>
            <a:endParaRPr b="1" sz="1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63500" y="1540075"/>
            <a:ext cx="64377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s-419" sz="1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 el repositorio o carpeta donde creamos y modificamos nuestros archivos.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987675" y="355225"/>
            <a:ext cx="5162400" cy="558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  ¿Cómo trabajamos con Git?</a:t>
            </a:r>
            <a:endParaRPr b="1" sz="30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0" y="204165"/>
            <a:ext cx="861000" cy="8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23825" y="1463800"/>
            <a:ext cx="6171300" cy="3013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Roboto"/>
              <a:buAutoNum type="arabicParenR"/>
            </a:pP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Iniciar el R</a:t>
            </a: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epositorio Local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Roboto"/>
              <a:buAutoNum type="alphaLcParenR"/>
            </a:pP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un repositorio nuevo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500"/>
              <a:buFont typeface="Roboto"/>
              <a:buAutoNum type="alphaLcParenR"/>
            </a:pP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Clonar un repositorio existente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Roboto"/>
              <a:buAutoNum type="arabicParenR"/>
            </a:pP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Crear y/o modificar archivos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Roboto"/>
              <a:buAutoNum type="arabicParenR"/>
            </a:pPr>
            <a:r>
              <a:rPr lang="es-419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Confirmar los cambios en el repositorio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987675" y="355225"/>
            <a:ext cx="5317800" cy="558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  Estados del Flujo de Trabajo</a:t>
            </a:r>
            <a:endParaRPr b="1" sz="30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0" y="204165"/>
            <a:ext cx="861000" cy="8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78" y="1065175"/>
            <a:ext cx="4265843" cy="39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12026" l="0" r="0" t="0"/>
          <a:stretch/>
        </p:blipFill>
        <p:spPr>
          <a:xfrm>
            <a:off x="3520225" y="204175"/>
            <a:ext cx="5445400" cy="47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987675" y="355225"/>
            <a:ext cx="2253900" cy="592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020">
                <a:latin typeface="Roboto"/>
                <a:ea typeface="Roboto"/>
                <a:cs typeface="Roboto"/>
                <a:sym typeface="Roboto"/>
              </a:rPr>
              <a:t>  Comandos</a:t>
            </a:r>
            <a:endParaRPr b="1" sz="30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90" y="204165"/>
            <a:ext cx="861000" cy="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